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04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www.futurible.space/ru/project/horizon-202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zaochnik.ru/blog/kak-napisat-aktualnost-temy-v-referate-primery/" TargetMode="External"/><Relationship Id="rId2" Type="http://schemas.openxmlformats.org/officeDocument/2006/relationships/hyperlink" Target="https://zaochnik.ru/blog/kak-napisat-cel-v-referate-i-ne-oshibits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ochnik.ru/blog/kak-opredelit-obekt-i-predmet-referata-primer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4814" y="-598515"/>
            <a:ext cx="10099761" cy="41954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проект?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3638" y="8892180"/>
            <a:ext cx="3197732" cy="540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atherineasquithgallery.com/uploads/posts/2021-02/1613545553_224-p-kartinki-na-belom-fone-dlya-prezentatsii-2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92582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критериев оценивания 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375" y="1695795"/>
            <a:ext cx="9526385" cy="459693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Постановка цели и обоснование проблемы проекта.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Планирование путей ее достижения.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Глубина раскрытия темы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Разнообразие источников информации, целесообразность их использования.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Соответствие выбранных способов работы цели и содержанию проекта.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хода работы, выводы и перспективы.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Личная заинтересованность автора, творческий подход к работе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Соответствие требованиям оформления письменной части.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Качество проведения презентации.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Качество проектного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349337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s://www.np-ciz.ru/images/img_26a78ad32aa8101f0ef6c6b3145deb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60" y="3252730"/>
            <a:ext cx="3892723" cy="34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1.ПОДГОТОВИТЕЛЬНЫЙ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проектов;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проблемного поля;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и её конкретизация;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проектной группы.</a:t>
            </a:r>
          </a:p>
          <a:p>
            <a:endParaRPr lang="ru-RU" dirty="0"/>
          </a:p>
        </p:txBody>
      </p:sp>
      <p:pic>
        <p:nvPicPr>
          <p:cNvPr id="3074" name="Picture 2" descr="https://phonoteka.org/uploads/posts/2021-04/1618994641_25-phonoteka_org-p-fon-dlya-prezentatsii-zadachi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33" y="3899690"/>
            <a:ext cx="4127342" cy="27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ПОИСКОВЫЙ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тематического поля и темы проекта, её конкретизация;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анализ проблемы;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проекта.</a:t>
            </a:r>
          </a:p>
          <a:p>
            <a:endParaRPr lang="ru-RU" dirty="0"/>
          </a:p>
        </p:txBody>
      </p:sp>
      <p:pic>
        <p:nvPicPr>
          <p:cNvPr id="4098" name="Picture 2" descr="https://distant.sev.msu.ru/pluginfile.php/15503/course/overviewfiles/78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83" y="3313338"/>
            <a:ext cx="4626463" cy="34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3.АНАЛИТИЧЕСКИЙ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имеющейся информации;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изучение информации;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оптимального способа достижения цели проекта (анализ альтернативных решений), построение алгоритма деятельности;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реализации проекта: пошаговое планирование работ;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ресурсов.</a:t>
            </a:r>
          </a:p>
        </p:txBody>
      </p:sp>
      <p:pic>
        <p:nvPicPr>
          <p:cNvPr id="5122" name="Picture 2" descr="https://kartinkin.net/uploads/posts/2022-03/1646121736_4-kartinkin-net-p-kartinki-dlya-prezentatsiy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41" y="4757050"/>
            <a:ext cx="2367663" cy="17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4.ПРАКТИЧЕСКИЙ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запланированных технологических операций;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 качества;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(при необходимости) изменений в конструкцию и технологию.</a:t>
            </a:r>
          </a:p>
          <a:p>
            <a:endParaRPr lang="ru-RU" dirty="0"/>
          </a:p>
        </p:txBody>
      </p:sp>
      <p:pic>
        <p:nvPicPr>
          <p:cNvPr id="6146" name="Picture 2" descr="https://mixsp.ru/files/81b/81b34452d81a22605888c985f323b44a-fit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41" y="3532909"/>
            <a:ext cx="3225339" cy="32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5.ПРЕЗЕНТАЦИОННЫЙ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презентационных материалов;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возможностей использования результатов проекта (выставка, продажа, включение в банк проектов, публикация).</a:t>
            </a:r>
          </a:p>
          <a:p>
            <a:endParaRPr lang="ru-RU" dirty="0"/>
          </a:p>
        </p:txBody>
      </p:sp>
      <p:pic>
        <p:nvPicPr>
          <p:cNvPr id="7170" name="Picture 2" descr="https://phonoteka.org/uploads/posts/2021-04/1619472314_10-phonoteka_org-p-fon-dlya-prezentatsii-proektnaya-deyateln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03" y="3890067"/>
            <a:ext cx="4254681" cy="288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6.КОНТРОЛЬНЫЙ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выполнения проекта;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выполнения проекта.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658" y="3075708"/>
            <a:ext cx="5775377" cy="36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предполагаемому результату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713485"/>
              </p:ext>
            </p:extLst>
          </p:nvPr>
        </p:nvGraphicFramePr>
        <p:xfrm>
          <a:off x="2439584" y="1418706"/>
          <a:ext cx="89154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15967962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91860847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082921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проекта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918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изделий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Результат-изделие, поделка(книга, видеофильм, мультфильм, песня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ит.д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афиши, программок для абитуриентов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2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проведение мероприятий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Результат-мероприятие(праздник, викторина, концерт, соревнование)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экскурсий, спортивных соревнований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8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Разрешение проблемных ситуаций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Результат- решенная проблема или обоснованный алгоритм ее решения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 клумб на территории колледжа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5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исследований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Результат- полученные в ходе проекта новые знания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колледжа в истории системы СПО.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624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6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ДОМИНИРУЮЩЕЙ В ПРОЕКТЕ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937" y="1737360"/>
            <a:ext cx="9335193" cy="47133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включает в себя обоснование актуальности выбранной темы, постановку задачи исследования, обяза­тельное выдвижение гипотезы с последующей ее проверкой, обсуждение и анализ полученных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предполагает максимально свободный и нетрадиционный подход к его выполнению и презентации результатов. Это могут быть альманахи, театрализации, спортивные игры, произведения изобразительного или декоративно-прикладного искусства, видеофильмы и т. п.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ролевой и игровой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разработка и реализация такого проекта наиболее сложна. Участвуя в нем, проектанты берут себе роли литературных или исторических персонажей, выдуманных геро­ев с целью воссоздания различных социальных или деловых отношений через игровые ситуации.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 на сбор информации о каком-либо объекте или явлении с целью анализа, обобщения и представления информации для широкой аудитории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 (прикладной),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нацелен на решение социальных задач, отражающих интересы участников проекта или внешнего заказчика.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65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механизм, цель которого состоит в достижении поставленной цели и внедрении разработки в практическую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ПРЕДМЕТНО - СОДЕРЖАТЕЛЬНОЙ ОБЛАСТИ</a:t>
            </a:r>
            <a:b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6247" y="1629295"/>
            <a:ext cx="9509760" cy="4995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1.монопроект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реализуется, как правило, в рамках одного учебного предмета или одной области знания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литературно-творческие проекты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наиболее распространенные типы совместных проектов. Результат: какой-то рассказ, повесть, сценарий видеофильма, статью в газету, альманах, стихи и пр.;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естественно-научные проекты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чаще всего бывают исследовательскими, имеющими четко обозначенную исследовательскую задачу (например, состояние лесов в данной местности и мероприятия по их охране; самый лучший стиральный порошок; дороги зимой и пр.);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проекты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также чаще всего требуют привлечения исследовательских, поисковых методов, интегрированного знания из разных областей (кислотные дожди; флора и фауна наших лесов; памятники истории и архитектуры в промышленных городах; беспризорные домашние животные в городе и т.п.);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(лингвистические) проекты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чрезвычайно популярны, поскольку касаются проблемы изучения иностранных языков;</a:t>
            </a:r>
          </a:p>
          <a:p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культуроведческие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связаны с историей и традициями разных стран;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проекты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объединяют ребят, увлекающихся каким-либо видом спорта. Часто в ходе таких проектов они обсуждают предстоящие соревнования любимых команд (чужих или своих собственных); методики тренировок; делятся впечатлениями от каких-то новых спортивных игр; обсуждают итоги крупных международных соревнований и пр.);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проекты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быть исследовательскими, приключенческими и пр.;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проекты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позволяют их участникам исследовать самые разнообразные исторические проблемы; прогнозировать развитие событий (политических и социальных), анализировать какие-то исторические события, факты;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проекты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объединяют партнеров, интересующихся музыкой. Возможно, это будут аналитические проекты или творческие, в которых ребята могут даже совместно сочинять какое-то музыкальное произведение и т.д.</a:t>
            </a: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2.межпредметный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выполняется во внеурочное время и под руководством нескольких специалистов в различных областях знания.</a:t>
            </a:r>
          </a:p>
        </p:txBody>
      </p:sp>
    </p:spTree>
    <p:extLst>
      <p:ext uri="{BB962C8B-B14F-4D97-AF65-F5344CB8AC3E}">
        <p14:creationId xmlns:p14="http://schemas.microsoft.com/office/powerpoint/2010/main" val="2567066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КОНТАКТОВ</a:t>
            </a:r>
            <a:b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2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92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- проекты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могут укладываться в один урок или часть урока;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требуют выделения 4 - 6 уроков, которые используются для координации деятельности участников проектных групп;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(годичные) проекты могут выполняться как в группах, так и индивидуально.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02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МОЛОДЕЖНЫЙ КОНКУРС НАУЧНЫХ И НАУЧНО ФАНТАСТИЧЕСКИХ РАБОТ «ГОРИЗОНТ-2100»'22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5425" y="1512916"/>
            <a:ext cx="10050088" cy="5112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конкурса: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лучшую научную работу - статью, научно-исследовательскую, научно-практическую работу - отражающую инновационные и оригинальные идеи, научное видение о будущем планеты и человечества на рубеже 2100 года,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лучшую научно-фантастическую работу - рассказ, эссе, репортаж - описывающую воображаемые инновационные и оригинальные идеи, фантастические события, явления и перспективы будущего на рубеже 2100 года, дающую им научное объяснение.</a:t>
            </a:r>
          </a:p>
          <a:p>
            <a:pPr marL="0" indent="0">
              <a:buNone/>
            </a:pPr>
            <a:r>
              <a:rPr lang="ru-RU" dirty="0" smtClean="0"/>
              <a:t>Направления:</a:t>
            </a:r>
          </a:p>
          <a:p>
            <a:pPr marL="0" indent="0">
              <a:buNone/>
            </a:pPr>
            <a:r>
              <a:rPr lang="ru-RU" dirty="0" smtClean="0"/>
              <a:t>         Человек будущего                                        Будущее науки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Энергетика будущего                                 Будущее технологий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Будущее социума                                       Будущее среды обитания человечества</a:t>
            </a:r>
          </a:p>
          <a:p>
            <a:pPr marL="0" indent="0">
              <a:buNone/>
            </a:pPr>
            <a:r>
              <a:rPr lang="ru-RU" dirty="0" smtClean="0"/>
              <a:t>          Будущее окружающей среды                  Будущее в мире экономики</a:t>
            </a:r>
          </a:p>
          <a:p>
            <a:pPr marL="0" indent="0">
              <a:buNone/>
            </a:pPr>
            <a:r>
              <a:rPr lang="ru-RU" dirty="0" smtClean="0"/>
              <a:t>          Будущее глобального мира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условиями участия в конкурсе, подробным описанием его направлений, рекомендациями по оформлению работ, а также зарегистрироваться и подать работу можно по ссылкам: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русском -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futurible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space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project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horizon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-2022/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6" name="Рисунок 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926" y="3801708"/>
            <a:ext cx="295275" cy="2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3874" y="3822209"/>
            <a:ext cx="32194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8926" y="4185517"/>
            <a:ext cx="295275" cy="28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3239" y="4228969"/>
            <a:ext cx="32258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0133" y="4615474"/>
            <a:ext cx="29908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3239" y="4646251"/>
            <a:ext cx="32131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2038" y="4929903"/>
            <a:ext cx="297180" cy="3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3239" y="4997196"/>
            <a:ext cx="322580" cy="34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4638" y="5295344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189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965" y="836833"/>
            <a:ext cx="4539395" cy="60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4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 (можно проверить опытным путем)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42738"/>
              </p:ext>
            </p:extLst>
          </p:nvPr>
        </p:nvGraphicFramePr>
        <p:xfrm>
          <a:off x="2252750" y="1975657"/>
          <a:ext cx="9343506" cy="46495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7439">
                  <a:extLst>
                    <a:ext uri="{9D8B030D-6E8A-4147-A177-3AD203B41FA5}">
                      <a16:colId xmlns:a16="http://schemas.microsoft.com/office/drawing/2014/main" val="403512215"/>
                    </a:ext>
                  </a:extLst>
                </a:gridCol>
                <a:gridCol w="3591098">
                  <a:extLst>
                    <a:ext uri="{9D8B030D-6E8A-4147-A177-3AD203B41FA5}">
                      <a16:colId xmlns:a16="http://schemas.microsoft.com/office/drawing/2014/main" val="3448322743"/>
                    </a:ext>
                  </a:extLst>
                </a:gridCol>
                <a:gridCol w="3374969">
                  <a:extLst>
                    <a:ext uri="{9D8B030D-6E8A-4147-A177-3AD203B41FA5}">
                      <a16:colId xmlns:a16="http://schemas.microsoft.com/office/drawing/2014/main" val="2022538553"/>
                    </a:ext>
                  </a:extLst>
                </a:gridCol>
              </a:tblGrid>
              <a:tr h="492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30204751"/>
                  </a:ext>
                </a:extLst>
              </a:tr>
              <a:tr h="4156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Структурированное наблюдение – это наблюдение по плану.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Неструктурированное наблюдение – это наблюдение, когда выбран только объект наблюдения.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Полевое наблюдение – это наблюдение в естественной обстановке.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Лабораторное наблюдение – объект находится в искусственно созданных условиях.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Непосредственное наблюдение –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ходе наблюдения объект прямо воздействует на органы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 наблюдателя.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Опосредованное наблюдение – объект воздействует на органы чувств наблюдателя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помощью прибора (опосредованно)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наблюдения: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Определить цель наблюдения (зачем наблюдаешь?).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Выбрать объект наблюдения (за кем наблюдаешь?).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Выбрать способ достижения цели наблюдения.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Выбрать способ регистрации полученной информации.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Обработать информацию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0263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951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440779"/>
              </p:ext>
            </p:extLst>
          </p:nvPr>
        </p:nvGraphicFramePr>
        <p:xfrm>
          <a:off x="2589213" y="2133600"/>
          <a:ext cx="8915400" cy="412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19683321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26136780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253616414"/>
                    </a:ext>
                  </a:extLst>
                </a:gridCol>
              </a:tblGrid>
              <a:tr h="592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97131536"/>
                  </a:ext>
                </a:extLst>
              </a:tr>
              <a:tr h="3533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объекта, чтобы получить знания, которые невозможно выявить в результате наблюдения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эксперимента: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Актуальность.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Проблема.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Объект и предмет.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Цель.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Гипотеза.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Задачи.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Этапы экспериментальной работы, ожидаемые результаты по каждому этапу в форме документов.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Основные методы.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Научная новизна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66956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83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8986"/>
              </p:ext>
            </p:extLst>
          </p:nvPr>
        </p:nvGraphicFramePr>
        <p:xfrm>
          <a:off x="2443940" y="556954"/>
          <a:ext cx="9060672" cy="5793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7936">
                  <a:extLst>
                    <a:ext uri="{9D8B030D-6E8A-4147-A177-3AD203B41FA5}">
                      <a16:colId xmlns:a16="http://schemas.microsoft.com/office/drawing/2014/main" val="1827025442"/>
                    </a:ext>
                  </a:extLst>
                </a:gridCol>
                <a:gridCol w="4222866">
                  <a:extLst>
                    <a:ext uri="{9D8B030D-6E8A-4147-A177-3AD203B41FA5}">
                      <a16:colId xmlns:a16="http://schemas.microsoft.com/office/drawing/2014/main" val="2951166540"/>
                    </a:ext>
                  </a:extLst>
                </a:gridCol>
                <a:gridCol w="2659870">
                  <a:extLst>
                    <a:ext uri="{9D8B030D-6E8A-4147-A177-3AD203B41FA5}">
                      <a16:colId xmlns:a16="http://schemas.microsoft.com/office/drawing/2014/main" val="1245256972"/>
                    </a:ext>
                  </a:extLst>
                </a:gridCol>
              </a:tblGrid>
              <a:tr h="455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9400895"/>
                  </a:ext>
                </a:extLst>
              </a:tr>
              <a:tr h="533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Материальное (предметное) моделирование: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физическое моделирование – модель (уменьшенная или увеличенная копия) замещает реальный объект, чтобы изучить его свойства;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аналоговое моделирование – это моделирование по аналогии процессов и явлений, которые имеют различную физическую природу, но одинаково описываемые формально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(одними и теми же математическими уравнениями, логическими схемами и т. п.).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Мысленное (идеальное) моделирование: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интуитивное моделирование – это моделирование, основанное на интуитивном представлении об объекте исследования, которое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поддается или не требует формализации;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знаковое моделирование – моделью служит знаковое преобразование: схема, график, чертеж, формула, набор символов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8500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79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64150"/>
              </p:ext>
            </p:extLst>
          </p:nvPr>
        </p:nvGraphicFramePr>
        <p:xfrm>
          <a:off x="2571941" y="624109"/>
          <a:ext cx="9298635" cy="59013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815">
                  <a:extLst>
                    <a:ext uri="{9D8B030D-6E8A-4147-A177-3AD203B41FA5}">
                      <a16:colId xmlns:a16="http://schemas.microsoft.com/office/drawing/2014/main" val="1937082213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3222596768"/>
                    </a:ext>
                  </a:extLst>
                </a:gridCol>
                <a:gridCol w="3890358">
                  <a:extLst>
                    <a:ext uri="{9D8B030D-6E8A-4147-A177-3AD203B41FA5}">
                      <a16:colId xmlns:a16="http://schemas.microsoft.com/office/drawing/2014/main" val="3614154291"/>
                    </a:ext>
                  </a:extLst>
                </a:gridCol>
              </a:tblGrid>
              <a:tr h="441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7361121"/>
                  </a:ext>
                </a:extLst>
              </a:tr>
              <a:tr h="5460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опроса. Респондент (опрашиваемый) самостоятельно заполняет опросный лист (анкету) по правилам.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вопросов: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закрытые – в анкете приводится полный набор вариантов ответов.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Респондент читает вопрос, выбирает ответ и помечает номер ответа;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полузакрытые – респондент может выбрать вариант ответа и предложить свой;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открытые – респондент высказывает свое мнение без подсказок со стороны составителя анкеты.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Учитывайте, что открытые вопросы трудно обобщить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анкете: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Придумать 15–20 вопросов.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Определить время ответов. Респондент отвечает на вопросы не более 30 минут. 15 минут – допустимо.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Помнить, что оперативный социологический опрос включает 19 вопросов.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Сформулировать вопросы, в которых респондент поймет все слова.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Расположить вопросы от простых («контактных»)в начале анкеты к сложным в середине и простым («разгрузочным») в конце.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Исключить влияние предшествующих вопросов на последующие.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Избегать большого количества однотипных вариантов ответов.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Превратить при необходимости закрытые вопросы в полузакрытые, добавляя позицию «Ваш вариант ответа» или «Другие ответы» со свободными строчками для дополнительных высказываний респондента.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Проверить и исправить опечатки в тексте анкеты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7990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90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67695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определенная дата начала процесса проектирования.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заканчиваются этапы разработки проекта, нужно отметить в календаре или документах, если они есть, дату окончания работы или представить конечный результат.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результат проектирования должен быть новым, ранее неизвестным. Не обязательно при этом добиваться полной уникальности. Достаточно того, что результат будет открытием для членов команды, работающей над проектом.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проекта необходимы определенные ресурсы. Они всегда ограничены.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8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987433"/>
              </p:ext>
            </p:extLst>
          </p:nvPr>
        </p:nvGraphicFramePr>
        <p:xfrm>
          <a:off x="2601883" y="2133600"/>
          <a:ext cx="8902729" cy="42913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9129">
                  <a:extLst>
                    <a:ext uri="{9D8B030D-6E8A-4147-A177-3AD203B41FA5}">
                      <a16:colId xmlns:a16="http://schemas.microsoft.com/office/drawing/2014/main" val="184620337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5650962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281183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9443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Интервьюирование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по заранее подготовленному плану с каким-либо лицом или группой лиц. Ответы на вопросы служат исходным источником информации.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Формализованное интервью предполагает, что общение интервьюера и респондента строго регламентировано детально разработанными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вопросником и инструкцией.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интервью (беседа) проводится без заранее подготовленного опросника, определяется только тема беседы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88934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424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374749"/>
              </p:ext>
            </p:extLst>
          </p:nvPr>
        </p:nvGraphicFramePr>
        <p:xfrm>
          <a:off x="2589213" y="2133600"/>
          <a:ext cx="8915400" cy="20967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92369973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6343912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41118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438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синтез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– это способ познания объекта, когда изучают его части и свойства.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 – это способ познания объекта, когда объединяют в целое части и свойства, выделенные в результате анализа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дополняют друг друга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46982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30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05288"/>
              </p:ext>
            </p:extLst>
          </p:nvPr>
        </p:nvGraphicFramePr>
        <p:xfrm>
          <a:off x="2589212" y="624110"/>
          <a:ext cx="8915400" cy="6233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88704824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94880135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84872551"/>
                    </a:ext>
                  </a:extLst>
                </a:gridCol>
              </a:tblGrid>
              <a:tr h="385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08190437"/>
                  </a:ext>
                </a:extLst>
              </a:tr>
              <a:tr h="5848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познания, когда устанавливают сходства и/или различия объектов.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Сходство – это то, что у сравниваемых объектов совпадает, а различие – это то, чем один сравниваемый объект отличается от другого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алгоритм сравнения: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Определить объекты сравнения.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Выбрать признаки, по которым сопоставишь объекты.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не знаешь, какие выбрать, проведи синтез и анализ, а потом сформулируй признаки.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Сопоставить признаки объектов, то есть определить общие и/или отличительные признаки.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Определить различия у общих признаков.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Подготовить вывод. Представить общие и/или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существенные признаки сравниваемых объектов и указать степень различия общих признаков.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Объяснить причины сходства и различия сравниваемых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объектов, если необходимо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04799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590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449881"/>
              </p:ext>
            </p:extLst>
          </p:nvPr>
        </p:nvGraphicFramePr>
        <p:xfrm>
          <a:off x="2592925" y="624110"/>
          <a:ext cx="8915400" cy="526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53092409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43661188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769411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5546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Мысленное выделение, фиксирование общих существенных свойств, принадлежащих только данному классу предметов или отношений.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 устанавливает не только общие существенные признаки, но 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-видовые отношения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 – это совокупность объектов, в состав которой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входят другие объекты, являющиеся видом этого рода.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мы изучили в проекте лук и арбалет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установили общие существенные признаки: стрелы метают с помощью пружинящей дуги, стянутой тетивой, лук и арбалет являются индивидуальным оружием стрелков и т. д. На основании знания общих признаков мы можем сделать обобщение: и лук, и арбалет являются ручным оружием для метания стрел. Таким образом, ручное оружие для метания стрел – род, а лук и арбалет – виды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968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015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961891"/>
              </p:ext>
            </p:extLst>
          </p:nvPr>
        </p:nvGraphicFramePr>
        <p:xfrm>
          <a:off x="2589212" y="624110"/>
          <a:ext cx="8915400" cy="5022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59341738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92891870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54165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279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Предполагает деление рода (класса) на виды (подклассы) на основе установления признаков объектов, составляющих род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классификации: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Установить род объектов для классификации.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Определить признаки объектов.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Выделить общие и отличительные существенные признаки объектов.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Определить основание для классификации рода, то есть отличительный существенный признак, по которому будет делиться род на виды.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Распределить объекты по видам.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Определить основания классификации вида на подвиды.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Распределить объекты на подвиды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66306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021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860624"/>
              </p:ext>
            </p:extLst>
          </p:nvPr>
        </p:nvGraphicFramePr>
        <p:xfrm>
          <a:off x="2610196" y="1185949"/>
          <a:ext cx="8894416" cy="35598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0816">
                  <a:extLst>
                    <a:ext uri="{9D8B030D-6E8A-4147-A177-3AD203B41FA5}">
                      <a16:colId xmlns:a16="http://schemas.microsoft.com/office/drawing/2014/main" val="191829767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88778957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56150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9868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понятий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– это слово или словосочетание, которое обозначает отдельный объект или совокупность объектов и их существенные свойства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Всякое понятие имеет содержание и объем.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Содержанием понятия называют существенные признаки объекта или объектов, отраженных в понятии.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Объемом понятия называют объект или объекты, существенные признаки которых зафиксированы в понятии (например, объем понятия «планета Земля» исчерпывается одной планетой)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701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064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 исследования определяет и его этапы.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7193" y="1745673"/>
            <a:ext cx="9102436" cy="4779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работы включает в себя: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проблемы и темы;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объекта и предмета, целей и задач;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разработку гипотезы исследования.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работы содержит: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методов и разработку методики исследования;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проверку гипотезы;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непосредственно исследование;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формулирование предварительных выводов, их апробирование и уточнение;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обоснование заключительных выводов и практических рекомендаций.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(заключительный)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строится на основе внедрения полученных результатов в практику. Работа литературно оформляется.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58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411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и реферат: основные понятия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2502" y="1620982"/>
            <a:ext cx="9152110" cy="429024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краткое изложение содержания научного труда специалистов по избранной теме, обзор литературы определенного направления.(представление о современном состоянии изученности проблемы, включая сопоставление точек зрения специалистов и собственная оценка их достоверности и убедительности)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доклад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готовится научным работником для предоставления своих результатов на научной конференции, научном семинаре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доклад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готовится обучающимся для приобретения новых знаний, формирует важные научно-исследовательские умения, осваивает методы научного познания, совершенствует навыки публичного выступления.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9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1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553" y="1321725"/>
            <a:ext cx="9576059" cy="458949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краткое изложение информации, взятой из одного или нескольких источников, в письменном виде или в форме публичного доклада.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углубить, систематизировать и закрепить теоретические знания, получить навыки самостоятельной обработки, обобщения и краткого систематизированного изложения материала, развить исследовательские умения.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Типы: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реферат-обзор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(различные точки зрения по проблеме) 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реферат-доклад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(кроме анализа информации содержит еще объективную оценку проблемы).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реферат-конспект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(фактическая информация) 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реферат-резюме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(основные положения по теме).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51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96785"/>
            <a:ext cx="8915400" cy="511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1.Подготовка и планирование (что и зачем)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конкретной темы;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ели, преследуемые в работе;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ритерии успешности конечного результата;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 и формат изложения;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 словаря, верный стиль, правильный тон.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4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Виды проектов.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8" y="1454727"/>
            <a:ext cx="9010794" cy="4979324"/>
          </a:xfrm>
        </p:spPr>
        <p:txBody>
          <a:bodyPr>
            <a:normAutofit fontScale="85000" lnSpcReduction="20000"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1.Инвестиционный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инвестиционного проекта таковы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Прединвестиционный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включает в себя все мероприятия по подготовке к работе, среди которых проверка основной идеи, планирование, выделение определенных финансовых средств, выбор места исследования, заключение договора с организацией, разработка технического оснащения, разработка и утверждение определенной документации, получение разрешения на реализацию проекта и утверждение соответствующих документов. Этот этап корректируется, если инвестор желает что-либо изменить.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этап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него входит непосредственное выполнение работы, включая монтаж, производство образцов и сопутствующих составляющих. Во время этого периода происходит внедрение идеи в действительность.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Эксплуатационный этап.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завершающий период работы над проектом, он включает в себя применение идеи на практике. Также этап подразумевает расчет всех экономических показателей и прогнозов.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74976"/>
            <a:ext cx="8911687" cy="6394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осознание темы доклада/реферата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8836" y="1205345"/>
            <a:ext cx="8345776" cy="531183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1.Тема должна содержать в себе проблему, этот шаг определит успех всей работы.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 определяет цель работы.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2.Цель – лаконичный и емкий ответ на вопрос, зачем проводится данный вид работы.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3.Задачи (способы и условия достижения цели):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 именно факты нужно получить;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 статистические зависимости нужно установить;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 тенденции выявить.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4.Актуальность- степень важности темы в данный момент времени.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5.Новизна темы – насколько ново содержание темы по сравнению с существующими аналогами.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новизны(теоретическая или практическая),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конкретизации,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дополнения,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преобразования.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95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3.Подбор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и литературы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1.Источники: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азличные нормативные документы и т.д.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2.Литература: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ниги,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онографии,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убликации СМИ.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67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125" y="624110"/>
            <a:ext cx="9268488" cy="6394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выбранными источниками и литературой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236" y="1413163"/>
            <a:ext cx="9966960" cy="51123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важности и актуальности: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с материалами, вышедшими в последние годы(обзор по проблеме и библиография);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с материалами, опубликованными  в более раннее время;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знакомление с публикациями в периодической печати;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компьютерных источников информации (авторское право);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библиографии;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едение записей, в которых фиксируется материал по вопросу из разных источников;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понятийного аппарата (словарь терминов);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серокопирование отдельных материалов.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7391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5.Систематизация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материала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63286"/>
            <a:ext cx="8915400" cy="50873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материала, попытка уловить скрытый смысл, проблемные ситуации, возможно переформулирование темы. 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свидетельствует о творческом и самостоятельном подходе к исследованию.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конспекта с основными тезисами и аргументами.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4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89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плана доклада/реферата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11433"/>
            <a:ext cx="8915400" cy="3799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позволит организовать построение работы в более логической последовательности.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включает последовательность основных разделов и их краткое содержание.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52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50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7.Письменное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материала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параграфам.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510444"/>
            <a:ext cx="8915400" cy="3400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должен раскрывать тему, обладать связанностью и цельностью.</a:t>
            </a: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следование структуре доклада/реферата;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названий пунктов в содержании доклада/реферата.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96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71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8.Редактирование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переработка текста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5097"/>
            <a:ext cx="8915400" cy="54780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1.Проверка требованиям оформления, содержания и стилистики.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ыполняется на писчей бумаге формата А-4;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бъем 5 - 10 стр. для доклада и 10-15 стр. для реферата;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азмер шрифта -14;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нтервал-1,5;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умерация страниц сверху страницы посередине;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бзацный отступ 2,25 см от левой границы поля;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источников: не менее 5-8 источника для доклада, не менее 8-10 для реферата.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работы соблюдаются поля: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евое - 25мм,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- 10мм,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- 20мм,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нижнее - 20мм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3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58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9.Оформление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доклада/реферата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12422"/>
            <a:ext cx="8915400" cy="4198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1.Титульный лист.</a:t>
            </a: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 — это важнейшая составляющая реферата. Можно сказать, что это лицо работы. В нём нужно отразить следующую информацию: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учебного заведения;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и предмет работы;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 и курс автора;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преподавателя-куратора;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место написания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1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617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2.Содержание.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79665"/>
            <a:ext cx="8915400" cy="443155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порядок всех частей реферата, его строение. Содержание будет легко сделать, если вы не пожалели времени на составление плана реферата. В этом случае вам придётся только указать страницы, на которых располагается начало каждой главы.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obrazovan.online/wp-content/uploads/2018/10/obrazec-soderzhaniy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840988"/>
            <a:ext cx="8330158" cy="36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9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81483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Вводная часть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72095"/>
            <a:ext cx="8915400" cy="4739127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часть раскрывает суть всей работы, знакомит нас с основной проблемой 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целями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его прочтении человек понимает, стоит ли ему изучать работу дальше.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самом начале возникли проблемы с введением к реферату, оставьте его напоследок. Часто его писать гораздо легче после того, как готова заключительная часть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 также приводят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актуальность работы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цель, задачи,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объект и предмет исследования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методы достижения поставленных целей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0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инвестиционного проекта – это сложная задача, успешное внедрение в жизнь которой под силу только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со специальным образованием и навыками предпринимательства.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1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9810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4.Основная часть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47763" y="1501121"/>
            <a:ext cx="890693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ней автор пишет 80% самой важной информации — приводит результаты исследований и делает выводы.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азвания, число и расположение глав точно соответствуют содержанию работы.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 главы реферата примерно одинакового объёма.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Следуйте правилу: 1 глава = 1 идея. Не перебарщивайте с информацией.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тексту проставляйте ссылки на собранные литературные источники, прикрепляйте графики, диаграммы, таблицы, рисунки.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Графический материал должен гармонично дополнять работу. 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09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4823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5.Заключение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19" y="4081549"/>
            <a:ext cx="5624669" cy="295797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92925" y="1236739"/>
            <a:ext cx="76918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делает выводы о проделанной работе. По этой части проверяющий будет понимать, какова глубина понимания не только темы, но и предмета в целом.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74" name="Picture 2" descr="Заключение в структуре рефер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52" y="2601465"/>
            <a:ext cx="4899442" cy="36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467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64857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6.Список литературы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96044"/>
            <a:ext cx="8915400" cy="4315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литературы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нужно использовать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определенное количество научных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источников. Их приводят в работе в алфавитном порядке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список вносятся все использованные монографии, статьи, учебники, энциклопедии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69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6461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7.Приложения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5098"/>
            <a:ext cx="8915400" cy="460612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Выносится самое главное по работе: выводы, обобщения, иллюстрации вспомогательного характера, инструкции и методики, таблицы цифровых данных, диаграммы.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Иллюстративного материала не должно быть более 10 страниц.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73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89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10.Выступление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докладом/рефератом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5098"/>
            <a:ext cx="8915400" cy="46061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стандарты: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Доклад/реферат носит название/называется…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Темой доклада/реферата является….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Доклад/реферат посвящен такому актуальному вопросу, как…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Доклад/реферат посвящен характеристике проблемы….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Доклад/реферат посвящен решению вопроса…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Доклад/реферат посвящен анализу литературы….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88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741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02378"/>
            <a:ext cx="8915400" cy="35088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внимания автора находится…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первый план автором выдвигаются….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усилия автора направлены на…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автор затрагивает/ставит/ освещает следующие проблемы…/ останавливается на следующих проблемах…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37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7861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219498"/>
            <a:ext cx="8915400" cy="369172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тема/проблема представляет особую актуальность , так как…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тема/проблема привлекает внимание многих ученых, критиков…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науке особенную остроту приобретает тема….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посвящена актуальной теме…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обусловлена…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63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2799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Первоисточники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43942"/>
            <a:ext cx="8915400" cy="346728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привлекает к анализу следующие материалы…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исследования послужили…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доклада/реферата лежат следующие исследования…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проблемой занимались такие ученые как…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575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2675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подходов к решению проблемы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52255"/>
            <a:ext cx="8915400" cy="34589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науке нет единого мнения по поводу данной проблемы, однако можно выделить несколько подходов к ее решению…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основных точек зрения на проблему. Первый подход раскрывается в работах….,второй подход прослеживается в трудах…, третий подход лежит в основе работ…..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данной проблемы можно выделить несколько направлений/точек зрения…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9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2799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различных точек зрения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067396"/>
            <a:ext cx="8915400" cy="28438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точка принадлежит … и заключается…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точка зрения представлена в работах… и сводится к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третьего подхода  раскрывается в работах… и состоит в 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7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2.Творческий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178" y="1905000"/>
            <a:ext cx="9409805" cy="42569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творческого проекта таковы: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темы проектирования, постановка цели и соответствующих задач.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всевозможных ограничений.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необходимых ресурсов.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необходимой информации.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плана проектирования.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изделия с учетом всех вышеперечисленных факторов.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готового изделия.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результатов.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исследования в бумажном виде.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Защита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7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0865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различным точкам зрения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54975"/>
            <a:ext cx="8915400" cy="5012574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(Положительная оценка)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Разделяем точку зрения автора…;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не согласиться с мнением автора о том…;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-Безусловным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(очевидным, главным) достоинством работы является актуальность поднятых в ней проблем….;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ценна тем, что в ней по-новому осмыслена теория ... 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статье дается интересный анализ современного этапа….;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Автором предложен нестандартный подход к анализу поднятых проблем ...;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Автор справедливо отмечает ... (убедительно показывает ..., аргументированно обосновывает ... , четко определяет ... , детально анализирует ... , доказательно критикует ... , удачно решает вопрос ... обоснованно опровергает тезис о том, что ...) 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Автор прав, утверждая, что ...</a:t>
            </a:r>
          </a:p>
        </p:txBody>
      </p:sp>
    </p:spTree>
    <p:extLst>
      <p:ext uri="{BB962C8B-B14F-4D97-AF65-F5344CB8AC3E}">
        <p14:creationId xmlns:p14="http://schemas.microsoft.com/office/powerpoint/2010/main" val="3258962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14734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Несогласие. Неоднозначная оценка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38844"/>
            <a:ext cx="8915400" cy="52619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Трудно согласиться (с чем?)…;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Хочется опровергнуть взгляды автора… 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Следует отметить недостатки в позиции, аргументации автора;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принять утверждения (кого о чем?), потому что…;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Дискуссионной (спорной) представляется точка зрения автора (на что?);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-Автор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упускает из виду…, не подтверждается выводы фактами, необоснованно утверждает (что?);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Излагая аргументацию автора, необходимо отметить ряд спорных моментов;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Однако эта интересная мысль не подкрепляется фактами, что делает в данном случае рассуждения автора декларативными, но в целом работа заслуживает положительной оценки;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Справедливо указывая на ... автор ошибочно полагает, что ... 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подтверждение этого тезиса автор приводит ряд аргументов, которые не всегда представляются убедительными ... 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759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4486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 оценка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61308"/>
            <a:ext cx="8915400" cy="37499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Сомнение вызывает целесообразность (продуктивность, кор­ректность) такого подхода ... 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недостаткам следует отнести излишнюю категоричность выводов автора ... 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Говоря о сложных проблемах, автор не дает четкой характеристики ... 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Автор упускает из виду ... 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Автору не удалось показать ...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251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той или иной точки зрения. Выводы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96537"/>
            <a:ext cx="8915400" cy="4854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литературы позволил выявить наиболее обоснованную точку зрения (какую?).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Считаем, что наиболее убедительной является точка зрения (кого?).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 всего сказанного следует, что наиболее доказательным является мнение (чье?).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итоге можно прийти к выводу, заключению о том, что самой оригинальной (интересной, любопытной) является идея, концепция, выдвинутая (кем?).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Обобщая сказанное, можно сделать вывод, что…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основе этих данных принимаем точку зрения (какую?).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сделать заключение, что…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целом, на наш взгляд, это интересный подход;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Таким образом, рассматриваемая работа (подход автора) заслуживает положительной (высокой) оценки ...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Представляется, что в целом работа (статья) имеет важное значение 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6841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4650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итаты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(точные выдержки из текста). Требования к цитируемому материалу: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610196"/>
            <a:ext cx="8915400" cy="330102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должна быть неразрывно связана с текстом.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приводится в кавычках, точно по тексту первоисточника.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слов, предложений, абзацев при цитировании обозначается многоточием.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цитировании каждая цитата сопровождается указанием на источник (ссылка).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370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04937"/>
          </a:xfrm>
        </p:spPr>
        <p:txBody>
          <a:bodyPr>
            <a:normAutofit fontScale="90000"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видов: внутритекстовые и подстрочные.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1" y="1928553"/>
            <a:ext cx="10075024" cy="4663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внутритекстовых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ссылках на произведение, включенное в список литературы, после упоминания о нем или после цитаты из него в скобках проставляют номер, под которым оно значится в списке. Например: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 [17] отмечал, что «……».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ссылаются на определенные страницы произведения, ссылку оформляют следующим образом: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Макаренко в своей книге [14, С.59] писал: «…….».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2899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926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Подстрочные ссылки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742" y="1230284"/>
            <a:ext cx="9517870" cy="518714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 подстрочных ссылках приводят полностью библиографическое описание произведения, на которое дается ссылка. Такая ссылка располагается под текстом. Например: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тексте: « Хорошая, научно обоснованная технология обучения и воспитания – это и есть педагогическое мастерство»,- пишет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В.П.Беспалько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книге «Слагаемые педагогической технологии».*</a:t>
            </a:r>
          </a:p>
          <a:p>
            <a:pPr marL="0" indent="0" algn="just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ссылке: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*Беспалько В.П. Слагаемые педагогической технологии. М., 1989. С.3.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Цитату можно ввести в контекст различными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способами, используя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глаголы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пишет: «..».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подчеркивает: «..».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указывает: «..».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«…» - делает замечание автор.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«…» - указывает в этой связи автор.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«…., - отмечается по этому поводу в статье, - …».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автор уточняет, что «….».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9099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95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КУРСОВОЙ РАБОТЫ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89213" y="1142209"/>
            <a:ext cx="8699471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объему курсовая работа должна быть не менее 20 страниц печатного текста или 40 страниц рукописного текста.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Рукописный текст работы должен быть выполнен чернилами одного цвета.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печатному тексту предъявляются следующие требования: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гарнитура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шрифт 14,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 1 (1,5),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полей слева-3см,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справа-1см,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сверху–2см,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снизу–2,5см.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411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литературного обзора.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4313" y="1870364"/>
            <a:ext cx="9210299" cy="404085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литературы — это не библиографический список книг и других материалов, чтение которых вдохновило и помогло вам написать работу.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обзор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использованных источников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обзор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введению и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в начале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перечень всех материалов, который оформляют после выводов заключительной части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7019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43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обзор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88473"/>
            <a:ext cx="8915400" cy="5261956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знания специальной литературы по теме;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на практике умение систематизировать материалы и выделять главное;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оценку существующих достижений в изучении проблемы;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теоретическую основу и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которых будет проходить исследование;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термины и концепции, использованные в работе;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гипотезы и предположения, которые будут проверяться в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части;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способность в своих исследованиях опираться на прошлый опыт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литературы можно использовать только научные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5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применению методов проекта в 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проблемы, решение которой значимо как для самого исследователя, так и для социума.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направления работы.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методов, с помощью которых будет достигаться поставленная задача.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проектной деятельности.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полученным результатам, их обсуждение.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23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бъём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анализа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96538"/>
            <a:ext cx="8915400" cy="4514684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литературный обзор в курсовой работе — это один-два абзаца, которые относятся к введению и не выделяются в отдельный пункт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Уточнить, какой объём отвести в работе для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литобзора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у своего научного руководителя. Он же подскажет, источники которые лучше использовать для изучения темы, где их искать и как проверить на 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достоверность!!!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Каким должен быть объём литературного анализ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67" y="3998422"/>
            <a:ext cx="4195156" cy="2455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1540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633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литературного обзора для курсовой работы: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0" y="1546167"/>
            <a:ext cx="9310052" cy="4987637"/>
          </a:xfrm>
        </p:spPr>
        <p:txBody>
          <a:bodyPr/>
          <a:lstStyle/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теорию, на которую вы планируете опираться в процессе исследования, и покажите её развитие в работах других авторов;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старайтесь охватить всю проблему целиком, делайте акцент только на вопросах, которые относятся к выбранной теме;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литобзора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научные публикации, которые помогают раскрыть и аргументировать основную мысль работы;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сложные термины, укажите автора, который их использовал, и область, в которой они применяются;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логикой и старайтесь, чтобы работы, которые вы рассматриваете в анализе литературы, соотносились друг с другом и с темой исследования;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 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оформляйте цитаты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используете их в тексте.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461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и нельзя делать в литературном обзоре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033828"/>
              </p:ext>
            </p:extLst>
          </p:nvPr>
        </p:nvGraphicFramePr>
        <p:xfrm>
          <a:off x="2103121" y="1438105"/>
          <a:ext cx="9401493" cy="496415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704903">
                  <a:extLst>
                    <a:ext uri="{9D8B030D-6E8A-4147-A177-3AD203B41FA5}">
                      <a16:colId xmlns:a16="http://schemas.microsoft.com/office/drawing/2014/main" val="1326932815"/>
                    </a:ext>
                  </a:extLst>
                </a:gridCol>
                <a:gridCol w="4696590">
                  <a:extLst>
                    <a:ext uri="{9D8B030D-6E8A-4147-A177-3AD203B41FA5}">
                      <a16:colId xmlns:a16="http://schemas.microsoft.com/office/drawing/2014/main" val="342891313"/>
                    </a:ext>
                  </a:extLst>
                </a:gridCol>
              </a:tblGrid>
              <a:tr h="467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можно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нельзя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/>
                </a:tc>
                <a:extLst>
                  <a:ext uri="{0D108BD9-81ED-4DB2-BD59-A6C34878D82A}">
                    <a16:rowId xmlns:a16="http://schemas.microsoft.com/office/drawing/2014/main" val="3447411536"/>
                  </a:ext>
                </a:extLst>
              </a:tr>
              <a:tr h="745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Делать пересказ литературных источников своими словами, анализируя их и подкрепляя цитатами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Давать определения без ссылок на первоисточник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6348695"/>
                  </a:ext>
                </a:extLst>
              </a:tr>
              <a:tr h="89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Указывать на слабые места предыдущих исследований, критиковать авторов, приводить в качестве образца расхождения теории и практики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Брать готовые тексты из чужих курсовых, дипломов и других работ и использовать без изменений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2331584"/>
                  </a:ext>
                </a:extLst>
              </a:tr>
              <a:tr h="89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Систематизировать и приводить к общему знаменателю разные определения одного и того же термина у разных исследователей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Пересказывать литературные источники без выводов и связки с основной целью работы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03210434"/>
                  </a:ext>
                </a:extLst>
              </a:tr>
              <a:tr h="467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Отдавать предпочтение новым исследованиям по теме проекта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Вставлять цитаты без должного оформления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80214797"/>
                  </a:ext>
                </a:extLst>
              </a:tr>
              <a:tr h="89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Переносить понятия, используемые в других странах без адаптации к российским реалиям, или использовать устаревшие термины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84599370"/>
                  </a:ext>
                </a:extLst>
              </a:tr>
              <a:tr h="467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литературные источники десятилетней давности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61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7720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98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9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обзор в курсовой работе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2132" y="1330035"/>
            <a:ext cx="9002480" cy="507907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педагогической литературе всё чаще встречается термин «образовательное пространство». Оно вошло в педагогическую практику в конце 80-х годов. Учёные рассматривают различные характеристики образовательного пространства. Например, В.И.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Гинецинский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изучает проблему структурирования образовательного пространства с точки зрения системного подхода [3]. В.А. Конев в работе развивает культурологический подход в изучении данной категории [10]. Много публикаций посвящено тесно связанному с образовательным информационному пространству. И.К. Шалаев и А.А.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Веряев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 образовательное пространство как «форму существования трансляции социального опыта от поколению к поколению на уровне, … имеющем место без специально организованных процессов обучения и воспитания» [24]. Существует на первый взгляд синонимичное образовательному пространству понятие «образовательная среда» — они оба выступают в качестве окружения субъектов образовательного процесса. Вместе с тем, их различие состоит в том, что пространство не подразумевает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включенность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обучающегося, а среда предполагает погружённость в неё, взаимодействие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чтобы все указанные в квадратным скобках источники, нашлись в списке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208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09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научной статьи и научного отчета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(заголовок).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(методология, результаты).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дальнейшие перспективы исследования.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2577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2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1.Название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065" y="2133600"/>
            <a:ext cx="9110547" cy="4317076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Заглавие должно быть информативным.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должно привлекать внимание читателя.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названии, как и во всей статье, следует строго придержи­ваться научного стиля речи.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должно четко отражать главную тему исследования и не вводить читателя в заблуждение относительно рассматриваемых в статье вопросов.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название должны быть включены некоторые из ключевых слов, отражающих суть статьи. Желательно, чтобы они стояли в нача­ле заголовка.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заголовке можно использовать только общепринятые сокра­щения.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137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4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2.Аннотация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 о теме исследования.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научного исследования.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научной и практической значимости работы.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методологии исследования.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результаты, выводы исследовательской работы.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проведенного исследования (какой вклад данная работа внесла в соответствующую область знаний).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значение итогов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4902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9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Ключевые слова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471353"/>
            <a:ext cx="8911687" cy="443986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выражают основное смысловое содержание ста­тьи, служат ориентиром для читателя и используются для поиска ста­тей в электронных базах. Размещаются после аннотации в количестве 4—8 слов, приводятся на русском и английском языках. Должны от­ражать дисциплину (область науки, в рамках которой написана ста­тья), тему, цель, объект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501571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948" y="1438102"/>
            <a:ext cx="8794663" cy="447312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объект предпринятого автором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должна содержать определенную идею, ключевую мысль, раскрытию которой она посвящена. Чтобы сформулировать цель, необ­ходимо ответить на вопрос: «Что вы хотите создать в итоге проведен­ного исследования?»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любой рабо­ты, как правило, начинается с глаголов: выяснить, выявить, сформи­ровать, обосновать, проверить, определить и т. п.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новизна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Актуальность темы — степень ее важ­ности в данный момент и в данной ситуации. Это способность ре­зультатов работы быть применимыми для решения достаточно зна­чи­мых научно-практических задач. Новизна — это то, что отличает ре­зультат данной работы от результатов, полученных другими авто­рами.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гипотезы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они существуют.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87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2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Обзор литературы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 представляет собой теоретическое ядро иссле­дования. Его цель — изучить и оценить существующие работы по данной тематике. Предпочтительным является не просто перечисле­ние предшествующих исследований, но их критический обзор, обоб­щение основных точек зрения.</a:t>
            </a:r>
          </a:p>
        </p:txBody>
      </p:sp>
    </p:spTree>
    <p:extLst>
      <p:ext uri="{BB962C8B-B14F-4D97-AF65-F5344CB8AC3E}">
        <p14:creationId xmlns:p14="http://schemas.microsoft.com/office/powerpoint/2010/main" val="203047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3.Научно-исследовательский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актуальных практических и теоретических задач, имеющих социально- культурное, народно-хозяйственное, политическое значение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нескольких частей,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этапам работы исследователей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8582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7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часть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04604"/>
            <a:ext cx="8915400" cy="4406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6.1Методология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разделе описывается последовательность выполнения исследования и обосновывается выбор используемых методов. Он должен дать возможность читателю оценить правильность этого вы­бора, надежность и аргументированность полученных результатов. Смысл информации, излагаемой в этом разделе, заключается в том, чтобы другой ученый достаточной квалификации смог воспроизвести исследование, основываясь на приведенных методах.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3657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17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21229"/>
            <a:ext cx="8915400" cy="438999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части статьи должен быть представлен авторский аналити­ческий, систематизированный статистический материал. Результаты проведенного исследования необходимо описывать достаточно полно, чтобы читатель мог проследить его этапы и оценить обоснованность сделанных автором выводов. По объему эта часть занимает централь­ное место в научной статье. Это основной раздел, цель которого за­ключается в том, чтобы при помощи анализа, обобщения и разъясне­ния данных доказать рабочую гипотезу (гипотезы). Результаты при необходимости подтверждаются иллюстрациями — таблицами, гра­фиками, рисунками, которые представляют исходный материал или доказательства в свернутом виде. Важно, чтобы проиллюстрированная информация не дублировала текст. Представленные в статье результаты желательно сопоставить с предыдущими работами в этой области как автора, так и других исследователей. Такое срав­нение дополнительно раскроет новизну проведенной работы, придаст ей объективности.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1201321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43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Заключение,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46415"/>
            <a:ext cx="8915400" cy="446480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содержит краткую формулировку результатов ис­сле­дования. В нем в сжатом виде повторяются главные мысли ос­новной части работы. Всякие повторы излагаемого материала луч­ше оформ­лять новыми фразами, новыми формулировками, отли­чающимися от высказанных в основной части статьи. В этом раз­де­ле необходимо сопоставить полученные результаты с обозна­ченной в начале работы целью. В заключении суммируются ре­зультаты ос­мысления темы, де­лаются выводы, обобщения и реко­мендации, ко­торые вытекают из работы, подчеркивается их прак­тическая значи­мость, а также опреде­ляются основные направления для дальней­шего исследования в этой области. В заключительную часть статьи желательно включить попытки прогноза развития рассмот­ренных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15572731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 научно-исследовательской работы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70611"/>
            <a:ext cx="8915400" cy="4580313"/>
          </a:xfrm>
        </p:spPr>
        <p:txBody>
          <a:bodyPr>
            <a:no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степень важности исследования в данной ситуации и данный отрезок времени для решения данных задач, вопросов и проблем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научное предположение, выдвигаемое для объяснения какого-либо явления и требующее проверки на опыте и теоретического обоснования для того, чтобы стать достоверной научной теорией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способ применения старого знания о способах рационального решения подобных задач для получения сведений о новом объекте или предмете исследований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процесс или явление, которое познается, исследуется и (или) преобразуется исследователем;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все то, что находится в границах объекта исследования в определенном аспекте рассмотрения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крупное обобщенное множество сформулированных научных вопросов, которые охватывают область будущих исследований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931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399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рецензии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статья, содержащая в себе критический обзор какого-либо научного или художественного произведения;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отзыв на научную работу (например, выпускную квалификационную работу) или какое-либо произведение (например, монографию или учебник) перед их защитой, публикацией.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6201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086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для написания рецензии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Объект анализа.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Актуальность темы.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Краткое содержание.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Формулировка основного тезиса.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Общая оценка.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Недостатки, недочеты.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Выводы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2833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написания рецензий используют следующие речевые стан­дарты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анализа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книга, статья в журнале, кандидатская дис­сертация, автореферат, дипломный проект и т.д. — принято на­зывать: работа автора, рецензируемая работа и т.д.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с помощью словосочетаний: «Работа посвящена актуальной теме...», «Автор посвятил свою работу...», «Актуальность темы обусловлена...»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содержание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перечисление имеющихся введения, глав, разделов, заключения, всех приложений, ука­зание числа страниц, рисунков, источников, упомянутых в биб­лиографии, и т.д.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224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начале работы (статьи, монографии, выпускной квалификационной работы...) автор указывает, что...»;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«Автор анализирует имеющуюся литературу по этой проблеме...»;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«Показывает несостоятельность позиций своих оппонентов...»;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«Рассматривает вопрос о...»;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 доказывает, что...»;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 утверждает, что...»;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«...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к выводу о том, что...».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06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тезис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с использованием следующих, например, выражений: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«Центральным вопросом работы является вопрос о...»;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статье на первый план выдвигается вопрос о...».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оценка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анализируемого произведения может быть дана с помощью фраз и выражений: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«Безусловным (очевидным, главным) достоинством работы яв­ляется актуальность поднятых в ней проблем»;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ценна тем, что в ней по-новому осмыслена теория...»;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«...дается интересный анализ современного этапа...»;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«...представлены разные точки зрения по вопросу...»;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019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687" y="1770611"/>
            <a:ext cx="9484822" cy="44556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Неоднозначная оценка: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«Излагая аргументацию автора, необходимо отметить ряд спор­ных моментов»;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«Однако эта интересная мысль не подкрепляется фактами, что делает в данном случае рассуждения автора декларативными, но в целом работа заслуживает положительной оценки»;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«Справедливо указывая на... автор ошибочно полагает, что...»;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 оценка: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«Сомнение вызывает целесообразность (продуктивность, кор­ректность) такого подхода...»;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 недостаткам работы следует отнести излишнюю категорич­ность выводов автора...»;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«Существенным недостатком работы является...»;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«Слабой стороной работы является...»;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6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5425" y="1330036"/>
            <a:ext cx="9659187" cy="54365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фундаментальной научной области, ее достижений и открытий, используемых для решений прикладных задач.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актуальности выбранной темы. Постановка научных целей. Описание конкретных прикладных задач, которые должны быть решены. Определение ожидаемых научных результатов и области их использования.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достигнутых к настоящему времени результатов (научного задела), имеющихся в данной области. Сравнение ожидаемых результатов с достигнутым мировым уровнем.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проведения исследований. Составление планов исследований.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оборудования, инструментов и материалов.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целесообразности приобретения патентов и лицензий. Составление сметы затрат.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предполагаемого экономического эффекта.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списки научных публикаций по данной теме, научно-технических отчетов, аннотации литературных источников.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5457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целом, на наш взгляд, это интересная и полезная работа»;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рассматриваемая работа заслуживает поло­жительной (высокой) оценки...»;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«Представляется, что в целом работа (статья) имеет важное значение...»;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«Приходится признать, что поставленная автором цель не до­стигнута и его текст нуждается в коренной переработке».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3295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текста рецензии на дипломную работу по юриспруденции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12421"/>
            <a:ext cx="8915400" cy="44888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Актуальность, значимость темы в теоретическом и практическом плане.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дипломной работы обусловлен, прежде всего, необходимостью выявления основных причин высокой степени конфликтности отношений участников правового спора, наличия проблем, связанных с нежеланием субъектов правового конфликта обращаться за помощью для его разрешения, а также необходимостью разъяснения сущности процедуры мирового соглашения и его преимуществ.</a:t>
            </a:r>
          </a:p>
          <a:p>
            <a:pPr marL="0" indent="0" algn="just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стороны работы.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работа посвящена исследованию теоретических и практических особенностей использования мирового соглашения в гражданском процессе. Структурно работа содержит введение, три главы основного текста, заключение и библиографический список.</a:t>
            </a:r>
          </a:p>
          <a:p>
            <a:pPr marL="0" indent="0" algn="just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глава посвящена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анализу теоретических основ правового регулирования института мирового соглашения. В частности рассмотрены понятие и отраслевая принадлежность мирового соглашения.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6682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860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22218"/>
            <a:ext cx="8915400" cy="47890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главе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осуществления примирительных процедур в гражданском процессе. Рассмотрены актуальные проблемы заключения, утверждения и расторжения мирового соглашения. Также выявлены правила оспаривания мирового соглашения и особенности гражданско-правовой ответственности за неисполнение мирового соглашения.</a:t>
            </a:r>
          </a:p>
          <a:p>
            <a:pPr marL="0" indent="0" algn="just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глава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освещает проблемы и перспективы применения мирового соглашения, здесь проанализировано применение института медиации в сфере гражданской юрисдикции в России и выявлены перспективы интеграции примирительных процедур в гражданский процесс.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 сформулированные вопросы позволили автору выстроить четкую логически обоснованную систему дипломной работы. Материал дипломной работы может быть использован в учебном процессе при изучении особенностей исправительных работ на современном этапе.</a:t>
            </a:r>
          </a:p>
          <a:p>
            <a:pPr marL="0" indent="0" algn="just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работы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работе выявлены несущественные недостатки: отсутствует иллюстративный и графический материал. Однако найденные недостатки не влияют на качество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7731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целом решение поставленных задач осуществлено на должном теоретическом уровне и сопровождалось изучением и анализом международного и российского права, учебно-методической литературы, научных статей по правовой тематике, судебной практики. Дипломная работа выполнена достаточно профессионально. Тема раскрыта полностью. Содержание дипломной работы указывает на подготовленность студента к самостоятельной работе по специальности.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заслуживает отличной оценки.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Подпись, должность рецензента, дата составления.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91376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696</TotalTime>
  <Words>5666</Words>
  <Application>Microsoft Office PowerPoint</Application>
  <PresentationFormat>Широкоэкранный</PresentationFormat>
  <Paragraphs>641</Paragraphs>
  <Slides>93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101" baseType="lpstr">
      <vt:lpstr>Arial</vt:lpstr>
      <vt:lpstr>Calibri</vt:lpstr>
      <vt:lpstr>Century Gothic</vt:lpstr>
      <vt:lpstr>inherit</vt:lpstr>
      <vt:lpstr>Times New Roman</vt:lpstr>
      <vt:lpstr>Wingdings</vt:lpstr>
      <vt:lpstr>Wingdings 3</vt:lpstr>
      <vt:lpstr>Легкий дым</vt:lpstr>
      <vt:lpstr> Что такое проект?  Виды проектов  </vt:lpstr>
      <vt:lpstr>Проект-</vt:lpstr>
      <vt:lpstr>Признаки проекта:</vt:lpstr>
      <vt:lpstr>Виды проектов. </vt:lpstr>
      <vt:lpstr>Презентация PowerPoint</vt:lpstr>
      <vt:lpstr>2.Творческий проект </vt:lpstr>
      <vt:lpstr>Требования к применению методов проекта в ОУ</vt:lpstr>
      <vt:lpstr>3.Научно-исследовательский проект</vt:lpstr>
      <vt:lpstr>Содержание</vt:lpstr>
      <vt:lpstr>Перечень критериев оценивания проектов</vt:lpstr>
      <vt:lpstr>Презентация PowerPoint</vt:lpstr>
      <vt:lpstr>1.ПОДГОТОВИТЕЛЬНЫЙ </vt:lpstr>
      <vt:lpstr>2. ПОИСКОВЫЙ </vt:lpstr>
      <vt:lpstr>3.АНАЛИТИЧЕСКИЙ</vt:lpstr>
      <vt:lpstr>4.ПРАКТИЧЕСКИЙ </vt:lpstr>
      <vt:lpstr>5.ПРЕЗЕНТАЦИОННЫЙ </vt:lpstr>
      <vt:lpstr>6.КОНТРОЛЬНЫЙ</vt:lpstr>
      <vt:lpstr>По предполагаемому результату</vt:lpstr>
      <vt:lpstr>ПО ДОМИНИРУЮЩЕЙ В ПРОЕКТЕ ДЕЯТЕЛЬНОСТИ</vt:lpstr>
      <vt:lpstr>ПО ПРЕДМЕТНО - СОДЕРЖАТЕЛЬНОЙ ОБЛАСТИ </vt:lpstr>
      <vt:lpstr>ПО ХАРАКТЕРУ КОНТАКТОВ </vt:lpstr>
      <vt:lpstr>ПО КОЛИЧЕСТВУ УЧАСТНИКОВ </vt:lpstr>
      <vt:lpstr>ПО ПРОДОЛЖИТЕЛЬНОСТИ </vt:lpstr>
      <vt:lpstr>МЕЖДУНАРОДНЫЙ МОЛОДЕЖНЫЙ КОНКУРС НАУЧНЫХ И НАУЧНО ФАНТАСТИЧЕСКИХ РАБОТ «ГОРИЗОНТ-2100»'22   </vt:lpstr>
      <vt:lpstr>Презентация PowerPoint</vt:lpstr>
      <vt:lpstr>Эмпирические (можно проверить опытным путем)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Теоретические</vt:lpstr>
      <vt:lpstr>Презентация PowerPoint</vt:lpstr>
      <vt:lpstr>Презентация PowerPoint</vt:lpstr>
      <vt:lpstr>Презентация PowerPoint</vt:lpstr>
      <vt:lpstr>Презентация PowerPoint</vt:lpstr>
      <vt:lpstr>Замысел исследования определяет и его этапы. </vt:lpstr>
      <vt:lpstr>Доклад и реферат: основные понятия</vt:lpstr>
      <vt:lpstr>Реферат</vt:lpstr>
      <vt:lpstr>Этапы подготовки:</vt:lpstr>
      <vt:lpstr>2.Выбор и осознание темы доклада/реферата </vt:lpstr>
      <vt:lpstr>3.Подбор источников и литературы </vt:lpstr>
      <vt:lpstr>4.Работа с выбранными источниками и литературой </vt:lpstr>
      <vt:lpstr>5.Систематизация и анализ материала </vt:lpstr>
      <vt:lpstr>6.Составление рабочего плана доклада/реферата </vt:lpstr>
      <vt:lpstr>7.Письменное изложение материала по параграфам. </vt:lpstr>
      <vt:lpstr>8.Редактирование, переработка текста </vt:lpstr>
      <vt:lpstr>9.Оформление доклада/реферата </vt:lpstr>
      <vt:lpstr>2.Содержание.</vt:lpstr>
      <vt:lpstr>3. Вводная часть</vt:lpstr>
      <vt:lpstr>4.Основная часть</vt:lpstr>
      <vt:lpstr>5.Заключение</vt:lpstr>
      <vt:lpstr>6.Список литературы</vt:lpstr>
      <vt:lpstr>7.Приложения</vt:lpstr>
      <vt:lpstr>10.Выступление с докладом/рефератом </vt:lpstr>
      <vt:lpstr>Проблема </vt:lpstr>
      <vt:lpstr>Актуальность </vt:lpstr>
      <vt:lpstr>Первоисточники </vt:lpstr>
      <vt:lpstr>Описание подходов к решению проблемы</vt:lpstr>
      <vt:lpstr>Изложение различных точек зрения</vt:lpstr>
      <vt:lpstr>Отношение к различным точкам зрения</vt:lpstr>
      <vt:lpstr>Несогласие. Неоднозначная оценка</vt:lpstr>
      <vt:lpstr>Отрицательная оценка</vt:lpstr>
      <vt:lpstr>Выбор той или иной точки зрения. Выводы </vt:lpstr>
      <vt:lpstr>Цитаты (точные выдержки из текста). Требования к цитируемому материалу:</vt:lpstr>
      <vt:lpstr>Ссылки  двух видов: внутритекстовые и подстрочные. </vt:lpstr>
      <vt:lpstr>Подстрочные ссылки</vt:lpstr>
      <vt:lpstr>ОФОРМЛЕНИЕ КУРСОВОЙ РАБОТЫ</vt:lpstr>
      <vt:lpstr>Подготовка литературного обзора. </vt:lpstr>
      <vt:lpstr>Литературный обзор позволяет:</vt:lpstr>
      <vt:lpstr>Объём литературного анализа</vt:lpstr>
      <vt:lpstr>Правила литературного обзора для курсовой работы:</vt:lpstr>
      <vt:lpstr>Что можно и нельзя делать в литературном обзоре </vt:lpstr>
      <vt:lpstr>Пример: Литературный обзор в курсовой работе </vt:lpstr>
      <vt:lpstr>Структура научной статьи и научного отчета</vt:lpstr>
      <vt:lpstr>1.Название </vt:lpstr>
      <vt:lpstr>2.Аннотация </vt:lpstr>
      <vt:lpstr>3. Ключевые слова </vt:lpstr>
      <vt:lpstr>4. Введение </vt:lpstr>
      <vt:lpstr>5. Обзор литературы </vt:lpstr>
      <vt:lpstr>6. Основная часть </vt:lpstr>
      <vt:lpstr>6.2Результаты</vt:lpstr>
      <vt:lpstr>7. Заключение, выводы</vt:lpstr>
      <vt:lpstr>Основные термины и понятия научно-исследовательской работы </vt:lpstr>
      <vt:lpstr>Функции рецензии</vt:lpstr>
      <vt:lpstr>План для написания рецензии.</vt:lpstr>
      <vt:lpstr>Для написания рецензий используют следующие речевые стан­дарты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текста рецензии на дипломную работу по юриспруденции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проект?  Виды проектов</dc:title>
  <dc:creator>Ирина Медведева</dc:creator>
  <cp:lastModifiedBy>Ирина Медведева</cp:lastModifiedBy>
  <cp:revision>54</cp:revision>
  <dcterms:created xsi:type="dcterms:W3CDTF">2022-10-18T12:47:00Z</dcterms:created>
  <dcterms:modified xsi:type="dcterms:W3CDTF">2022-11-28T15:21:15Z</dcterms:modified>
</cp:coreProperties>
</file>